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7"/>
  </p:notesMasterIdLst>
  <p:sldIdLst>
    <p:sldId id="259" r:id="rId3"/>
    <p:sldId id="258" r:id="rId4"/>
    <p:sldId id="261" r:id="rId5"/>
    <p:sldId id="263" r:id="rId6"/>
    <p:sldId id="285" r:id="rId7"/>
    <p:sldId id="265" r:id="rId8"/>
    <p:sldId id="267" r:id="rId9"/>
    <p:sldId id="269" r:id="rId10"/>
    <p:sldId id="271" r:id="rId11"/>
    <p:sldId id="282" r:id="rId12"/>
    <p:sldId id="283" r:id="rId13"/>
    <p:sldId id="273" r:id="rId14"/>
    <p:sldId id="281" r:id="rId15"/>
    <p:sldId id="284" r:id="rId16"/>
  </p:sldIdLst>
  <p:sldSz cx="6858000" cy="9144000" type="screen4x3"/>
  <p:notesSz cx="6735763" cy="9866313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2958" y="-9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147AB5-21A3-40B1-B83C-C4AF20030076}" type="datetimeFigureOut">
              <a:rPr lang="nb-NO" smtClean="0"/>
              <a:t>21.12.2015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979613" y="739775"/>
            <a:ext cx="2776537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01A9E9-8F0D-43F9-BF19-4D7726E9EDC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0376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79613" y="739775"/>
            <a:ext cx="2776537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9FEDEB-0429-474C-ACB8-E4108CC9D195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937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979613" y="739775"/>
            <a:ext cx="2776537" cy="37004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b-NO" altLang="nb-NO" dirty="0" smtClean="0"/>
          </a:p>
        </p:txBody>
      </p:sp>
      <p:sp>
        <p:nvSpPr>
          <p:cNvPr id="17412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363AB40-52CB-4BF2-875C-9FDC4C344FCA}" type="slidenum">
              <a:rPr lang="nb-NO" altLang="nb-NO" smtClean="0">
                <a:solidFill>
                  <a:prstClr val="black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nb-NO" altLang="nb-NO" dirty="0" smtClea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057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1A9E9-8F0D-43F9-BF19-4D7726E9EDC1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6279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E5E2-DA11-4D7F-8FCD-79A50BD7F10E}" type="datetimeFigureOut">
              <a:rPr lang="nb-NO" smtClean="0"/>
              <a:t>21.12.2015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9F26F-9B1F-4D48-A0A4-AD26471F21C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2304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E5E2-DA11-4D7F-8FCD-79A50BD7F10E}" type="datetimeFigureOut">
              <a:rPr lang="nb-NO" smtClean="0"/>
              <a:t>21.12.2015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9F26F-9B1F-4D48-A0A4-AD26471F21C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06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E5E2-DA11-4D7F-8FCD-79A50BD7F10E}" type="datetimeFigureOut">
              <a:rPr lang="nb-NO" smtClean="0"/>
              <a:t>21.12.2015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9F26F-9B1F-4D48-A0A4-AD26471F21C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2436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14350" y="2840572"/>
            <a:ext cx="5829300" cy="196003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956510" y="6166584"/>
            <a:ext cx="4800600" cy="1041669"/>
          </a:xfrm>
        </p:spPr>
        <p:txBody>
          <a:bodyPr>
            <a:noAutofit/>
          </a:bodyPr>
          <a:lstStyle>
            <a:lvl1pPr marL="0" indent="0" algn="ctr">
              <a:buNone/>
              <a:defRPr sz="5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Title</a:t>
            </a:r>
            <a:endParaRPr lang="nn-NO" dirty="0"/>
          </a:p>
        </p:txBody>
      </p:sp>
      <p:pic>
        <p:nvPicPr>
          <p:cNvPr id="7" name="Bilde 5" descr="ForsideBild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"/>
            <a:ext cx="6858000" cy="6123804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-24063" y="7475626"/>
            <a:ext cx="6882063" cy="1882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925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2DF4C-409E-7647-A5C9-A15919BEC5D8}" type="datetimeFigureOut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21.12.2015</a:t>
            </a:fld>
            <a:endParaRPr lang="nn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F06AF-B6D5-344A-9841-6737854521E6}" type="slidenum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n-N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730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342900" y="2133605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3486150" y="2133605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2DF4C-409E-7647-A5C9-A15919BEC5D8}" type="datetimeFigureOut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21.12.2015</a:t>
            </a:fld>
            <a:endParaRPr lang="nn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F06AF-B6D5-344A-9841-6737854521E6}" type="slidenum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n-N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625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ndelingsoverskrif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4907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E5E2-DA11-4D7F-8FCD-79A50BD7F10E}" type="datetimeFigureOut">
              <a:rPr lang="nb-NO" smtClean="0"/>
              <a:t>21.12.2015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9F26F-9B1F-4D48-A0A4-AD26471F21C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6609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E5E2-DA11-4D7F-8FCD-79A50BD7F10E}" type="datetimeFigureOut">
              <a:rPr lang="nb-NO" smtClean="0"/>
              <a:t>21.12.2015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9F26F-9B1F-4D48-A0A4-AD26471F21C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4679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E5E2-DA11-4D7F-8FCD-79A50BD7F10E}" type="datetimeFigureOut">
              <a:rPr lang="nb-NO" smtClean="0"/>
              <a:t>21.12.2015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9F26F-9B1F-4D48-A0A4-AD26471F21C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799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E5E2-DA11-4D7F-8FCD-79A50BD7F10E}" type="datetimeFigureOut">
              <a:rPr lang="nb-NO" smtClean="0"/>
              <a:t>21.12.2015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9F26F-9B1F-4D48-A0A4-AD26471F21C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113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E5E2-DA11-4D7F-8FCD-79A50BD7F10E}" type="datetimeFigureOut">
              <a:rPr lang="nb-NO" smtClean="0"/>
              <a:t>21.12.2015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9F26F-9B1F-4D48-A0A4-AD26471F21C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2432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E5E2-DA11-4D7F-8FCD-79A50BD7F10E}" type="datetimeFigureOut">
              <a:rPr lang="nb-NO" smtClean="0"/>
              <a:t>21.12.2015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9F26F-9B1F-4D48-A0A4-AD26471F21C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4060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E5E2-DA11-4D7F-8FCD-79A50BD7F10E}" type="datetimeFigureOut">
              <a:rPr lang="nb-NO" smtClean="0"/>
              <a:t>21.12.2015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9F26F-9B1F-4D48-A0A4-AD26471F21C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4217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E5E2-DA11-4D7F-8FCD-79A50BD7F10E}" type="datetimeFigureOut">
              <a:rPr lang="nb-NO" smtClean="0"/>
              <a:t>21.12.2015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9F26F-9B1F-4D48-A0A4-AD26471F21C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2620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4E5E2-DA11-4D7F-8FCD-79A50BD7F10E}" type="datetimeFigureOut">
              <a:rPr lang="nb-NO" smtClean="0"/>
              <a:t>21.12.2015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9F26F-9B1F-4D48-A0A4-AD26471F21C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9814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342900" y="366183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 smtClean="0"/>
              <a:t>Klikk</a:t>
            </a:r>
            <a:r>
              <a:rPr lang="en-US" dirty="0" smtClean="0"/>
              <a:t> for å </a:t>
            </a:r>
            <a:r>
              <a:rPr lang="en-US" dirty="0" err="1" smtClean="0"/>
              <a:t>redigere</a:t>
            </a:r>
            <a:r>
              <a:rPr lang="en-US" dirty="0" smtClean="0"/>
              <a:t> </a:t>
            </a:r>
            <a:r>
              <a:rPr lang="en-US" dirty="0" err="1" smtClean="0"/>
              <a:t>tittelstil</a:t>
            </a:r>
            <a:endParaRPr lang="nn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42900" y="2133605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 smtClean="0"/>
              <a:t>Klikk</a:t>
            </a:r>
            <a:r>
              <a:rPr lang="en-US" dirty="0" smtClean="0"/>
              <a:t> for å </a:t>
            </a:r>
            <a:r>
              <a:rPr lang="en-US" dirty="0" err="1" smtClean="0"/>
              <a:t>redigere</a:t>
            </a:r>
            <a:r>
              <a:rPr lang="en-US" dirty="0" smtClean="0"/>
              <a:t> </a:t>
            </a:r>
            <a:r>
              <a:rPr lang="en-US" dirty="0" err="1" smtClean="0"/>
              <a:t>tekststiler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malen</a:t>
            </a:r>
            <a:endParaRPr lang="en-US" dirty="0" smtClean="0"/>
          </a:p>
          <a:p>
            <a:pPr lvl="1"/>
            <a:r>
              <a:rPr lang="en-US" dirty="0" smtClean="0"/>
              <a:t>Andre </a:t>
            </a:r>
            <a:r>
              <a:rPr lang="en-US" dirty="0" err="1" smtClean="0"/>
              <a:t>nivå</a:t>
            </a:r>
            <a:endParaRPr lang="en-US" dirty="0" smtClean="0"/>
          </a:p>
          <a:p>
            <a:pPr lvl="2"/>
            <a:r>
              <a:rPr lang="en-US" dirty="0" err="1" smtClean="0"/>
              <a:t>Tredje</a:t>
            </a:r>
            <a:r>
              <a:rPr lang="en-US" dirty="0" smtClean="0"/>
              <a:t> </a:t>
            </a:r>
            <a:r>
              <a:rPr lang="en-US" dirty="0" err="1" smtClean="0"/>
              <a:t>nivå</a:t>
            </a:r>
            <a:endParaRPr lang="en-US" dirty="0" smtClean="0"/>
          </a:p>
          <a:p>
            <a:pPr lvl="3"/>
            <a:r>
              <a:rPr lang="en-US" dirty="0" err="1" smtClean="0"/>
              <a:t>Fjerde</a:t>
            </a:r>
            <a:r>
              <a:rPr lang="en-US" dirty="0" smtClean="0"/>
              <a:t> </a:t>
            </a:r>
            <a:r>
              <a:rPr lang="en-US" dirty="0" err="1" smtClean="0"/>
              <a:t>nivå</a:t>
            </a:r>
            <a:endParaRPr lang="en-US" dirty="0" smtClean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292DF4C-409E-7647-A5C9-A15919BEC5D8}" type="datetimeFigureOut">
              <a:rPr lang="nn-NO" smtClean="0">
                <a:solidFill>
                  <a:prstClr val="black">
                    <a:tint val="75000"/>
                  </a:prstClr>
                </a:solidFill>
              </a:rPr>
              <a:pPr defTabSz="457200"/>
              <a:t>21.12.2015</a:t>
            </a:fld>
            <a:endParaRPr lang="nn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343150" y="8475138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nn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A7FF06AF-B6D5-344A-9841-6737854521E6}" type="slidenum">
              <a:rPr lang="nn-NO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nn-NO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Bilde 2" descr="Header.slide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20984" y="7404410"/>
            <a:ext cx="6885000" cy="177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803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F0000"/>
        </a:buClr>
        <a:buFont typeface="Arial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F0000"/>
        </a:buClr>
        <a:buFont typeface="Arial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F0000"/>
        </a:buClr>
        <a:buFont typeface="Arial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F0000"/>
        </a:buClr>
        <a:buFont typeface="Arial"/>
        <a:buChar char="»"/>
        <a:defRPr sz="18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.png"/><Relationship Id="rId4" Type="http://schemas.openxmlformats.org/officeDocument/2006/relationships/hyperlink" Target="http://www.avfallsdeklarering.no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avfallsdeklarering.no/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vfallsdeklarering.no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5" name="Undertittel 4"/>
          <p:cNvSpPr>
            <a:spLocks noGrp="1"/>
          </p:cNvSpPr>
          <p:nvPr>
            <p:ph type="subTitle" idx="1"/>
          </p:nvPr>
        </p:nvSpPr>
        <p:spPr>
          <a:xfrm>
            <a:off x="0" y="6163635"/>
            <a:ext cx="6858000" cy="2336800"/>
          </a:xfrm>
        </p:spPr>
        <p:txBody>
          <a:bodyPr>
            <a:noAutofit/>
          </a:bodyPr>
          <a:lstStyle/>
          <a:p>
            <a:r>
              <a:rPr lang="nn-NO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ELEKTRONISK DEKLARERING</a:t>
            </a:r>
          </a:p>
          <a:p>
            <a:r>
              <a:rPr lang="nn-NO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AV</a:t>
            </a:r>
          </a:p>
          <a:p>
            <a:r>
              <a:rPr lang="nn-NO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 FARLIG AVFALL </a:t>
            </a:r>
          </a:p>
          <a:p>
            <a:endParaRPr lang="nn-NO" sz="28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816" y="467544"/>
            <a:ext cx="4231244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41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42900" y="551722"/>
            <a:ext cx="6192000" cy="504000"/>
          </a:xfrm>
          <a:solidFill>
            <a:schemeClr val="tx1">
              <a:lumMod val="65000"/>
              <a:lumOff val="35000"/>
            </a:schemeClr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nb-NO" sz="2000" dirty="0">
                <a:solidFill>
                  <a:schemeClr val="bg1"/>
                </a:solidFill>
                <a:latin typeface="+mj-lt"/>
              </a:rPr>
              <a:t>Utfylling av </a:t>
            </a:r>
            <a:r>
              <a:rPr lang="nb-NO" sz="2000" dirty="0" smtClean="0">
                <a:solidFill>
                  <a:schemeClr val="bg1"/>
                </a:solidFill>
                <a:latin typeface="+mj-lt"/>
              </a:rPr>
              <a:t>deklarasjon – Beskrivelse av avfallet</a:t>
            </a:r>
            <a:endParaRPr lang="nb-NO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332656" y="1259632"/>
            <a:ext cx="61926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nb-NO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Produsentinformasjon kommer opp automatisk.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b-NO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Velg avfallstype, vårt mottak tar </a:t>
            </a:r>
            <a:r>
              <a:rPr lang="nb-NO" sz="1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ikke</a:t>
            </a:r>
            <a:r>
              <a:rPr lang="nb-NO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imot radioaktivt avfall.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b-NO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Det er kun lov å deklarere </a:t>
            </a:r>
            <a:r>
              <a:rPr lang="nb-NO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</a:t>
            </a:r>
            <a:r>
              <a:rPr lang="nb-NO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type avfall per deklarasjon.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b-NO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Registrer korrekt avfallsstoffnummer og EAL kode. Ved å klikke på forstørrelsesglasset kan du søke på typen avfall du ønsker deklarere. Dine mest brukte nummer blir listet  øverst.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b-NO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Registrer kommune hvor avfallet oppsto.</a:t>
            </a:r>
          </a:p>
          <a:p>
            <a:endParaRPr lang="nb-NO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nb-NO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Systemet har selvforklarende felter – trykk </a:t>
            </a:r>
            <a:r>
              <a:rPr lang="nb-NO" b="1" dirty="0" smtClean="0">
                <a:solidFill>
                  <a:srgbClr val="7030A0"/>
                </a:solidFill>
              </a:rPr>
              <a:t>[?] </a:t>
            </a:r>
            <a:r>
              <a:rPr lang="nb-NO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 ytterligere informasjon</a:t>
            </a:r>
            <a:r>
              <a:rPr lang="nb-NO" sz="1600" dirty="0" smtClean="0"/>
              <a:t>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44" y="3995936"/>
            <a:ext cx="6192000" cy="4511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6554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42900" y="551722"/>
            <a:ext cx="6192000" cy="504000"/>
          </a:xfrm>
          <a:solidFill>
            <a:schemeClr val="tx1">
              <a:lumMod val="65000"/>
              <a:lumOff val="35000"/>
            </a:schemeClr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nb-NO" sz="2000" dirty="0">
                <a:solidFill>
                  <a:schemeClr val="bg1"/>
                </a:solidFill>
                <a:latin typeface="+mj-lt"/>
              </a:rPr>
              <a:t>Utfylling av </a:t>
            </a:r>
            <a:r>
              <a:rPr lang="nb-NO" sz="2000" dirty="0" smtClean="0">
                <a:solidFill>
                  <a:schemeClr val="bg1"/>
                </a:solidFill>
                <a:latin typeface="+mj-lt"/>
              </a:rPr>
              <a:t>deklarasjon – Beskrivelse av avfallet</a:t>
            </a:r>
            <a:endParaRPr lang="nb-NO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332656" y="1253172"/>
            <a:ext cx="61926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nb-NO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Registrer mengde i Kg eller Liter.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b-NO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Registrer totalt antall kolli.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b-NO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Velg type emballasje, du kan velge flere ulike typer.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b-NO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Registrer eventuelle tilleggsopplysninger.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b-NO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Beskriv avfallets fysiske egenskaper.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873"/>
          <a:stretch/>
        </p:blipFill>
        <p:spPr bwMode="auto">
          <a:xfrm>
            <a:off x="99000" y="2556096"/>
            <a:ext cx="4903003" cy="28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6"/>
          <a:stretch/>
        </p:blipFill>
        <p:spPr bwMode="auto">
          <a:xfrm>
            <a:off x="128380" y="5652120"/>
            <a:ext cx="6660000" cy="2895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9581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42900" y="551722"/>
            <a:ext cx="6192000" cy="504000"/>
          </a:xfrm>
          <a:solidFill>
            <a:schemeClr val="tx1">
              <a:lumMod val="65000"/>
              <a:lumOff val="35000"/>
            </a:schemeClr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nb-NO" sz="2000" dirty="0">
                <a:solidFill>
                  <a:schemeClr val="bg1"/>
                </a:solidFill>
                <a:latin typeface="+mj-lt"/>
              </a:rPr>
              <a:t>Utfylling av </a:t>
            </a:r>
            <a:r>
              <a:rPr lang="nb-NO" sz="2000" dirty="0" smtClean="0">
                <a:solidFill>
                  <a:schemeClr val="bg1"/>
                </a:solidFill>
                <a:latin typeface="+mj-lt"/>
              </a:rPr>
              <a:t>deklarasjon – Transportklassifisering </a:t>
            </a:r>
            <a:endParaRPr lang="nb-NO" sz="2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43" y="2339752"/>
            <a:ext cx="6660000" cy="3234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ktangel 8"/>
          <p:cNvSpPr/>
          <p:nvPr/>
        </p:nvSpPr>
        <p:spPr>
          <a:xfrm>
            <a:off x="332656" y="1253172"/>
            <a:ext cx="619268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nb-NO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Velg transportklassifisering for avfall som deklareres. Informasjon om koding finner dere ved å klikke på </a:t>
            </a:r>
            <a:r>
              <a:rPr lang="nb-NO" b="1" dirty="0" smtClean="0">
                <a:solidFill>
                  <a:srgbClr val="7030A0"/>
                </a:solidFill>
              </a:rPr>
              <a:t>[?]</a:t>
            </a:r>
          </a:p>
        </p:txBody>
      </p:sp>
    </p:spTree>
    <p:extLst>
      <p:ext uri="{BB962C8B-B14F-4D97-AF65-F5344CB8AC3E}">
        <p14:creationId xmlns:p14="http://schemas.microsoft.com/office/powerpoint/2010/main" val="4109940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42900" y="551722"/>
            <a:ext cx="6192000" cy="504000"/>
          </a:xfrm>
          <a:solidFill>
            <a:schemeClr val="tx1">
              <a:lumMod val="65000"/>
              <a:lumOff val="35000"/>
            </a:schemeClr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nb-NO" sz="2000" dirty="0">
                <a:solidFill>
                  <a:schemeClr val="bg1"/>
                </a:solidFill>
                <a:latin typeface="+mj-lt"/>
              </a:rPr>
              <a:t>Utfylling av </a:t>
            </a:r>
            <a:r>
              <a:rPr lang="nb-NO" sz="2000" dirty="0" smtClean="0">
                <a:solidFill>
                  <a:schemeClr val="bg1"/>
                </a:solidFill>
                <a:latin typeface="+mj-lt"/>
              </a:rPr>
              <a:t>deklarasjon – Avfallsmottak og transportør</a:t>
            </a:r>
            <a:endParaRPr lang="nb-NO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332656" y="1253172"/>
            <a:ext cx="61926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nb-NO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Avfallsmottak  for Retura Østfold AS sine kunder er; 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44" y="4283968"/>
            <a:ext cx="6192000" cy="3949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ktangel 3"/>
          <p:cNvSpPr/>
          <p:nvPr/>
        </p:nvSpPr>
        <p:spPr>
          <a:xfrm>
            <a:off x="692696" y="1591726"/>
            <a:ext cx="58326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600" b="1" dirty="0"/>
              <a:t>Indre Østfold Renovasjon IKS (IØR) - Stegen avfallsplass og deponi</a:t>
            </a:r>
            <a:r>
              <a:rPr lang="nb-NO" sz="1600" dirty="0"/>
              <a:t/>
            </a:r>
            <a:br>
              <a:rPr lang="nb-NO" sz="1600" dirty="0"/>
            </a:br>
            <a:r>
              <a:rPr lang="nb-NO" sz="1600" dirty="0" smtClean="0"/>
              <a:t>Org. Nr.: 974631067</a:t>
            </a:r>
            <a:r>
              <a:rPr lang="nb-NO" sz="1600" dirty="0"/>
              <a:t> </a:t>
            </a:r>
            <a:r>
              <a:rPr lang="nb-NO" sz="1600" dirty="0"/>
              <a:t/>
            </a:r>
            <a:br>
              <a:rPr lang="nb-NO" sz="1600" dirty="0"/>
            </a:br>
            <a:r>
              <a:rPr lang="nb-NO" sz="1600" dirty="0"/>
              <a:t>Vammaveien 207 </a:t>
            </a:r>
            <a:r>
              <a:rPr lang="nb-NO" sz="1600" dirty="0"/>
              <a:t/>
            </a:r>
            <a:br>
              <a:rPr lang="nb-NO" sz="1600" dirty="0"/>
            </a:br>
            <a:r>
              <a:rPr lang="nb-NO" sz="1600" dirty="0" smtClean="0"/>
              <a:t>1815 Askim</a:t>
            </a:r>
            <a:endParaRPr lang="nb-NO" sz="1600" dirty="0"/>
          </a:p>
        </p:txBody>
      </p:sp>
      <p:sp>
        <p:nvSpPr>
          <p:cNvPr id="11" name="Rektangel 10"/>
          <p:cNvSpPr/>
          <p:nvPr/>
        </p:nvSpPr>
        <p:spPr>
          <a:xfrm>
            <a:off x="332656" y="2771800"/>
            <a:ext cx="61926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nb-NO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Angi transportør;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nb-NO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Velg «Avfallsprodusent» hvis du leverer selv til mottak.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nb-NO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Velg «Avfallsmottak» hvis IØR henter avfallet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nb-NO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Velg «Andre» og skriv inn transportør (Retura Østfold AS)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nb-NO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987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42900" y="551722"/>
            <a:ext cx="6192000" cy="504000"/>
          </a:xfrm>
          <a:solidFill>
            <a:schemeClr val="tx1">
              <a:lumMod val="65000"/>
              <a:lumOff val="35000"/>
            </a:schemeClr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nb-NO" sz="2000" dirty="0">
                <a:solidFill>
                  <a:schemeClr val="bg1"/>
                </a:solidFill>
                <a:latin typeface="+mj-lt"/>
              </a:rPr>
              <a:t>Utfylling av </a:t>
            </a:r>
            <a:r>
              <a:rPr lang="nb-NO" sz="2000" dirty="0" smtClean="0">
                <a:solidFill>
                  <a:schemeClr val="bg1"/>
                </a:solidFill>
                <a:latin typeface="+mj-lt"/>
              </a:rPr>
              <a:t>deklarasjon – Oppsummering og innsending</a:t>
            </a:r>
            <a:endParaRPr lang="nb-NO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42900" y="1259632"/>
            <a:ext cx="6192000" cy="194421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FF0000"/>
              </a:buClr>
              <a:buFont typeface="Arial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FF0000"/>
              </a:buClr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FF0000"/>
              </a:buClr>
              <a:buFont typeface="Arial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F0000"/>
              </a:buClr>
              <a:buFont typeface="Arial"/>
              <a:buChar char="»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Wingdings" panose="05000000000000000000" pitchFamily="2" charset="2"/>
              <a:buChar char="Ø"/>
            </a:pPr>
            <a:r>
              <a:rPr lang="nb-NO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Når alle felter er utfylt, skal skjemaet sendes inn, klikk da på   «Signer og send deklarasjon».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nb-NO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Om avfallet blir hentet av ekstern transportør MÅ deklarasjonen skrives ut og følge med avfallet.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nb-NO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Husk at det MÅ fylles ut en deklarasjon per avfallstype. </a:t>
            </a:r>
          </a:p>
          <a:p>
            <a:pPr>
              <a:buClrTx/>
              <a:buFont typeface="Wingdings" panose="05000000000000000000" pitchFamily="2" charset="2"/>
              <a:buChar char="Ø"/>
            </a:pPr>
            <a:r>
              <a:rPr lang="nb-NO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Alle ferdige deklarasjoner arkiveres på den	aktuelle bedrift, og er søkbare.</a:t>
            </a:r>
            <a:endParaRPr lang="nb-NO" sz="1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44" y="3563888"/>
            <a:ext cx="6192000" cy="613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0058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57906" y="539552"/>
            <a:ext cx="6192000" cy="504055"/>
          </a:xfrm>
          <a:solidFill>
            <a:schemeClr val="tx1">
              <a:lumMod val="65000"/>
              <a:lumOff val="35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nb-NO" sz="2000" b="1" dirty="0" smtClean="0">
                <a:solidFill>
                  <a:schemeClr val="bg1"/>
                </a:solidFill>
                <a:latin typeface="+mj-lt"/>
              </a:rPr>
              <a:t>Pålogging til </a:t>
            </a:r>
            <a:r>
              <a:rPr lang="nb-NO" sz="2000" b="1" dirty="0" err="1" smtClean="0">
                <a:solidFill>
                  <a:schemeClr val="bg1"/>
                </a:solidFill>
                <a:latin typeface="+mj-lt"/>
              </a:rPr>
              <a:t>Altinn</a:t>
            </a:r>
            <a:endParaRPr lang="nb-NO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357906" y="1260227"/>
            <a:ext cx="6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Daglig leder / </a:t>
            </a:r>
            <a:r>
              <a:rPr lang="nb-NO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adm.dir</a:t>
            </a:r>
            <a:r>
              <a:rPr lang="nb-NO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må logge seg på Altinn.no.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Gå til nedtrekks meny «Delegere roller og rettigheter».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06" y="1979712"/>
            <a:ext cx="6660000" cy="1885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57906" y="4211960"/>
            <a:ext cx="6192000" cy="504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nb-NO" sz="2000" dirty="0" smtClean="0">
                <a:solidFill>
                  <a:schemeClr val="bg1"/>
                </a:solidFill>
                <a:latin typeface="+mj-lt"/>
              </a:rPr>
              <a:t>Altinn - deleger rettighet</a:t>
            </a:r>
            <a:endParaRPr lang="nb-NO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350658" y="4940751"/>
            <a:ext cx="6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Altinn-rettigheten </a:t>
            </a:r>
            <a:r>
              <a:rPr lang="nb-NO" sz="16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«Energi, miljø og klima» </a:t>
            </a:r>
            <a:r>
              <a:rPr lang="nb-NO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må tildeles den i bedriften som skal administrere bedriftens pålogging til </a:t>
            </a:r>
            <a:r>
              <a:rPr lang="nb-NO" sz="16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www.avfallsdeklarering.no</a:t>
            </a:r>
            <a:r>
              <a:rPr lang="nb-NO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26" y="5940152"/>
            <a:ext cx="6660000" cy="1986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408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42900" y="551722"/>
            <a:ext cx="6192000" cy="504000"/>
          </a:xfrm>
          <a:solidFill>
            <a:schemeClr val="tx1">
              <a:lumMod val="65000"/>
              <a:lumOff val="35000"/>
            </a:schemeClr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nb-NO" sz="2000" dirty="0">
                <a:solidFill>
                  <a:schemeClr val="bg1"/>
                </a:solidFill>
                <a:latin typeface="+mn-lt"/>
              </a:rPr>
              <a:t>Innlogging administrasjonsmodul</a:t>
            </a:r>
          </a:p>
        </p:txBody>
      </p:sp>
      <p:sp>
        <p:nvSpPr>
          <p:cNvPr id="4" name="Rektangel 3"/>
          <p:cNvSpPr/>
          <p:nvPr/>
        </p:nvSpPr>
        <p:spPr>
          <a:xfrm>
            <a:off x="350658" y="1259632"/>
            <a:ext cx="619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Gå til </a:t>
            </a:r>
            <a:r>
              <a:rPr lang="nb-NO" sz="1600" dirty="0" smtClean="0">
                <a:hlinkClick r:id="rId2"/>
              </a:rPr>
              <a:t>www.avfallsdeklarering.no</a:t>
            </a:r>
            <a:r>
              <a:rPr lang="nb-NO" sz="1600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Klikk «Innlogging administrasjonsmodul»</a:t>
            </a:r>
            <a:endParaRPr lang="nb-NO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58" y="1979712"/>
            <a:ext cx="6660000" cy="2891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ktangel 6"/>
          <p:cNvSpPr/>
          <p:nvPr/>
        </p:nvSpPr>
        <p:spPr>
          <a:xfrm>
            <a:off x="350658" y="5076056"/>
            <a:ext cx="6192000" cy="166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nb-NO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Du ledes først til personlig Altinn-profil,</a:t>
            </a:r>
            <a:r>
              <a:rPr kumimoji="0" lang="nb-NO" sz="160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 l</a:t>
            </a:r>
            <a:r>
              <a:rPr kumimoji="0" lang="nb-NO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ogg inn med eget personnummer.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nb-NO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Etter innlogging, velg egen bedrift på nedtrekks menyen (eller bedriften som skal administreres).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nb-NO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OBS! </a:t>
            </a:r>
            <a:r>
              <a:rPr kumimoji="0" lang="nb-NO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løsningen bruker noe tid på å «tenke» etter å ha klikket på fortsett-knappen.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58" y="6876256"/>
            <a:ext cx="6660000" cy="1542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585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42900" y="551722"/>
            <a:ext cx="6192000" cy="504000"/>
          </a:xfrm>
          <a:solidFill>
            <a:schemeClr val="tx1">
              <a:lumMod val="65000"/>
              <a:lumOff val="35000"/>
            </a:schemeClr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nb-NO" sz="2000" dirty="0">
                <a:solidFill>
                  <a:schemeClr val="bg1"/>
                </a:solidFill>
                <a:latin typeface="+mj-lt"/>
              </a:rPr>
              <a:t>Kontroller og rediger bedriftsprofil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1187624"/>
            <a:ext cx="6660000" cy="3122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57" y="4597648"/>
            <a:ext cx="5670550" cy="426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4617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42900" y="551722"/>
            <a:ext cx="6192000" cy="504000"/>
          </a:xfrm>
          <a:solidFill>
            <a:schemeClr val="tx1">
              <a:lumMod val="65000"/>
              <a:lumOff val="35000"/>
            </a:schemeClr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nb-NO" sz="2000" dirty="0">
                <a:solidFill>
                  <a:schemeClr val="bg1"/>
                </a:solidFill>
                <a:latin typeface="+mj-lt"/>
              </a:rPr>
              <a:t>Opprette sluttbrukere</a:t>
            </a:r>
          </a:p>
        </p:txBody>
      </p:sp>
      <p:sp>
        <p:nvSpPr>
          <p:cNvPr id="4" name="Rektangel 3"/>
          <p:cNvSpPr/>
          <p:nvPr/>
        </p:nvSpPr>
        <p:spPr>
          <a:xfrm>
            <a:off x="350658" y="1286539"/>
            <a:ext cx="619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Legg til de personene som skal ha tilgang til å: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 utfylte deklarasjoner.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nb-NO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Skrive deklarasjoner</a:t>
            </a:r>
          </a:p>
          <a:p>
            <a:pPr marL="457200" indent="-457200">
              <a:buAutoNum type="arabicPeriod"/>
            </a:pPr>
            <a:endParaRPr lang="nb-NO" sz="1600" dirty="0" smtClean="0"/>
          </a:p>
          <a:p>
            <a:r>
              <a:rPr lang="nb-NO" sz="1600" dirty="0" smtClean="0">
                <a:solidFill>
                  <a:srgbClr val="FF0000"/>
                </a:solidFill>
              </a:rPr>
              <a:t>NB! Den som er administrator må også opprette seg selv.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58" y="2987824"/>
            <a:ext cx="6192000" cy="4031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9356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61" y="1475656"/>
            <a:ext cx="6192000" cy="3855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50658" y="611560"/>
            <a:ext cx="6192000" cy="504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nb-NO" sz="2000" smtClean="0">
                <a:solidFill>
                  <a:schemeClr val="bg1"/>
                </a:solidFill>
                <a:latin typeface="+mj-lt"/>
              </a:rPr>
              <a:t>Sluttbruker får tilsendt e-post</a:t>
            </a:r>
            <a:endParaRPr lang="nb-NO" sz="2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8271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42900" y="551722"/>
            <a:ext cx="6192000" cy="504000"/>
          </a:xfrm>
          <a:solidFill>
            <a:schemeClr val="tx1">
              <a:lumMod val="65000"/>
              <a:lumOff val="35000"/>
            </a:schemeClr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nb-NO" sz="1800" dirty="0">
                <a:solidFill>
                  <a:schemeClr val="bg1"/>
                </a:solidFill>
                <a:latin typeface="+mj-lt"/>
              </a:rPr>
              <a:t>Opprette fullmakt</a:t>
            </a:r>
          </a:p>
        </p:txBody>
      </p:sp>
      <p:sp>
        <p:nvSpPr>
          <p:cNvPr id="4" name="Rektangel 3"/>
          <p:cNvSpPr/>
          <p:nvPr/>
        </p:nvSpPr>
        <p:spPr>
          <a:xfrm>
            <a:off x="350656" y="1187624"/>
            <a:ext cx="617954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Dersom bedriften ønsker at avfallsselskapet skal skrive deklarasjon på vegne av bedriften – må det opprettes en fullmakt</a:t>
            </a:r>
            <a:r>
              <a:rPr lang="nb-NO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r>
              <a:rPr lang="nb-NO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Fullmakten kan tildeles avfallsmottaket eller en konsulent.</a:t>
            </a:r>
          </a:p>
          <a:p>
            <a:endParaRPr lang="nb-NO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nb-NO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Avfallsmottak:  </a:t>
            </a:r>
            <a:r>
              <a:rPr lang="nb-NO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Indre </a:t>
            </a:r>
            <a:r>
              <a:rPr lang="nb-NO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Østfold Renovasjon IKS (IØR</a:t>
            </a:r>
            <a:r>
              <a:rPr lang="nb-NO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r>
              <a:rPr lang="nb-NO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nb-NO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Org.Nr</a:t>
            </a:r>
            <a:r>
              <a:rPr lang="nb-NO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.: 974 631 067</a:t>
            </a:r>
          </a:p>
          <a:p>
            <a:endParaRPr lang="nb-NO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nb-NO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Konsulent: </a:t>
            </a:r>
            <a:r>
              <a:rPr lang="nb-NO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Retura Østfold AS</a:t>
            </a:r>
            <a:r>
              <a:rPr lang="nb-NO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nb-NO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Org.Nr</a:t>
            </a:r>
            <a:r>
              <a:rPr lang="nb-N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.: </a:t>
            </a:r>
            <a:r>
              <a:rPr lang="nb-NO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888 386 882</a:t>
            </a:r>
          </a:p>
          <a:p>
            <a:endParaRPr lang="nb-NO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56" y="3249727"/>
            <a:ext cx="6300000" cy="3231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4956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42900" y="551722"/>
            <a:ext cx="6192000" cy="504000"/>
          </a:xfrm>
          <a:solidFill>
            <a:schemeClr val="tx1">
              <a:lumMod val="65000"/>
              <a:lumOff val="35000"/>
            </a:schemeClr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nb-NO" sz="2000" dirty="0">
                <a:solidFill>
                  <a:schemeClr val="bg1"/>
                </a:solidFill>
                <a:latin typeface="+mj-lt"/>
              </a:rPr>
              <a:t>Ferdig som administrator</a:t>
            </a:r>
          </a:p>
        </p:txBody>
      </p:sp>
      <p:sp>
        <p:nvSpPr>
          <p:cNvPr id="4" name="Rektangel 3"/>
          <p:cNvSpPr/>
          <p:nvPr/>
        </p:nvSpPr>
        <p:spPr>
          <a:xfrm>
            <a:off x="373410" y="1259632"/>
            <a:ext cx="619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nb-NO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Du er nå ferdig som administrator.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b-NO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Trykk «logg ut»</a:t>
            </a:r>
            <a:endParaRPr lang="nb-NO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nb-NO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nb-NO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nb-NO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nb-NO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b-N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Gå til e-posten som du fikk tilsendt etter opprettelse av sluttbruker</a:t>
            </a:r>
            <a:r>
              <a:rPr lang="nb-NO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b-N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Gjør som anvist vedrørende endring av passord.</a:t>
            </a:r>
          </a:p>
          <a:p>
            <a:pPr marL="342900" indent="-342900">
              <a:buAutoNum type="arabicPeriod"/>
            </a:pPr>
            <a:endParaRPr lang="nb-NO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10" y="1907704"/>
            <a:ext cx="6120000" cy="74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73410" y="3548650"/>
            <a:ext cx="6192000" cy="504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nb-NO" sz="2000" dirty="0" smtClean="0">
                <a:solidFill>
                  <a:schemeClr val="bg1"/>
                </a:solidFill>
                <a:latin typeface="+mj-lt"/>
              </a:rPr>
              <a:t>Logge inn som sluttbruker</a:t>
            </a:r>
            <a:endParaRPr lang="nb-NO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383310" y="4071956"/>
            <a:ext cx="6110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Gå til </a:t>
            </a:r>
            <a:r>
              <a:rPr lang="nb-NO" sz="1600" dirty="0">
                <a:hlinkClick r:id="rId3"/>
              </a:rPr>
              <a:t>www.avfallsdeklarering.no</a:t>
            </a:r>
            <a:r>
              <a:rPr lang="nb-NO" sz="1600" dirty="0"/>
              <a:t> </a:t>
            </a:r>
            <a:r>
              <a:rPr lang="nb-NO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og logg inn med egen e-postadresse (eller brukernummer) og </a:t>
            </a:r>
            <a:r>
              <a:rPr lang="nb-NO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passord.</a:t>
            </a:r>
            <a:endParaRPr lang="nb-NO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10" y="4796734"/>
            <a:ext cx="6110100" cy="3876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8671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42900" y="551722"/>
            <a:ext cx="6192000" cy="504000"/>
          </a:xfrm>
          <a:solidFill>
            <a:schemeClr val="tx1">
              <a:lumMod val="65000"/>
              <a:lumOff val="35000"/>
            </a:schemeClr>
          </a:solidFill>
          <a:ln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nb-NO" sz="2000" dirty="0">
                <a:solidFill>
                  <a:schemeClr val="bg1"/>
                </a:solidFill>
                <a:latin typeface="+mj-lt"/>
              </a:rPr>
              <a:t>Starte utfylling ny deklarasjon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2267744"/>
            <a:ext cx="6660000" cy="2964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ktangel 7"/>
          <p:cNvSpPr/>
          <p:nvPr/>
        </p:nvSpPr>
        <p:spPr>
          <a:xfrm>
            <a:off x="350288" y="1259632"/>
            <a:ext cx="6192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nb-NO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Velg produsent du representerer om du kan representere flere.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nb-NO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Klikk på «Ny deklarasjon»</a:t>
            </a:r>
          </a:p>
          <a:p>
            <a:pPr marL="342900" indent="-342900">
              <a:buAutoNum type="arabicPeriod"/>
            </a:pPr>
            <a:endParaRPr lang="nb-NO" sz="1600" dirty="0" smtClean="0"/>
          </a:p>
        </p:txBody>
      </p:sp>
    </p:spTree>
    <p:extLst>
      <p:ext uri="{BB962C8B-B14F-4D97-AF65-F5344CB8AC3E}">
        <p14:creationId xmlns:p14="http://schemas.microsoft.com/office/powerpoint/2010/main" val="31741490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yremøte 14.02.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1887</TotalTime>
  <Words>549</Words>
  <Application>Microsoft Office PowerPoint</Application>
  <PresentationFormat>Skjermfremvisning (4:3)</PresentationFormat>
  <Paragraphs>74</Paragraphs>
  <Slides>14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Lysbildetitler</vt:lpstr>
      </vt:variant>
      <vt:variant>
        <vt:i4>14</vt:i4>
      </vt:variant>
    </vt:vector>
  </HeadingPairs>
  <TitlesOfParts>
    <vt:vector size="16" baseType="lpstr">
      <vt:lpstr>Office-tema</vt:lpstr>
      <vt:lpstr>Styremøte 14.02.14</vt:lpstr>
      <vt:lpstr>PowerPoint-presentasjon</vt:lpstr>
      <vt:lpstr>Pålogging til Altinn</vt:lpstr>
      <vt:lpstr>Innlogging administrasjonsmodul</vt:lpstr>
      <vt:lpstr>Kontroller og rediger bedriftsprofil</vt:lpstr>
      <vt:lpstr>Opprette sluttbrukere</vt:lpstr>
      <vt:lpstr>PowerPoint-presentasjon</vt:lpstr>
      <vt:lpstr>Opprette fullmakt</vt:lpstr>
      <vt:lpstr>Ferdig som administrator</vt:lpstr>
      <vt:lpstr>Starte utfylling ny deklarasjon</vt:lpstr>
      <vt:lpstr>Utfylling av deklarasjon – Beskrivelse av avfallet</vt:lpstr>
      <vt:lpstr>Utfylling av deklarasjon – Beskrivelse av avfallet</vt:lpstr>
      <vt:lpstr>Utfylling av deklarasjon – Transportklassifisering </vt:lpstr>
      <vt:lpstr>Utfylling av deklarasjon – Avfallsmottak og transportør</vt:lpstr>
      <vt:lpstr>Utfylling av deklarasjon – Oppsummering og innsending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Helena Persson</dc:creator>
  <cp:lastModifiedBy>Anders Lindstrøm</cp:lastModifiedBy>
  <cp:revision>44</cp:revision>
  <cp:lastPrinted>2015-10-26T12:16:16Z</cp:lastPrinted>
  <dcterms:created xsi:type="dcterms:W3CDTF">2015-10-26T10:13:51Z</dcterms:created>
  <dcterms:modified xsi:type="dcterms:W3CDTF">2015-12-21T11:13:09Z</dcterms:modified>
</cp:coreProperties>
</file>